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115"/>
    <a:srgbClr val="EEC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0" d="100"/>
          <a:sy n="100" d="100"/>
        </p:scale>
        <p:origin x="1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9D1F8-25C3-BD46-9916-F3F48D6ED219}" type="datetimeFigureOut">
              <a:rPr kumimoji="1" lang="ko-Kore-KR" altLang="en-US" smtClean="0"/>
              <a:t>2021. 8. 27.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5282-DF72-FC45-8BC0-E378877CDB2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4717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5282-DF72-FC45-8BC0-E378877CDB21}" type="slidenum">
              <a:rPr kumimoji="1" lang="ko-Kore-KR" altLang="en-US" smtClean="0"/>
              <a:t>6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1089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98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57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4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82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024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01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0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42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82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9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24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A33F-5281-438A-88FD-F7D89E650FE6}" type="datetimeFigureOut">
              <a:rPr lang="ko-KR" altLang="en-US" smtClean="0"/>
              <a:t>2021. 8. 27.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00533-059C-4450-88F5-82E3E455AC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6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799" y="2212942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dirty="0"/>
              <a:t>2021 </a:t>
            </a:r>
            <a:r>
              <a:rPr lang="ko-KR" altLang="en-US" sz="3200" b="1" dirty="0"/>
              <a:t>대한민국 청년 평화경제 </a:t>
            </a:r>
            <a:r>
              <a:rPr lang="ko-KR" altLang="en-US" sz="3200" b="1" dirty="0" err="1"/>
              <a:t>오픈랩</a:t>
            </a:r>
            <a:br>
              <a:rPr lang="en-US" altLang="ko-KR" sz="3200" b="1" dirty="0"/>
            </a:br>
            <a:r>
              <a:rPr lang="en-US" altLang="ko-KR" sz="2800" b="1" dirty="0"/>
              <a:t>- </a:t>
            </a:r>
            <a:r>
              <a:rPr lang="ko-KR" altLang="en-US" sz="2800" b="1" dirty="0"/>
              <a:t>워크시트지 </a:t>
            </a:r>
            <a:r>
              <a:rPr lang="en-US" altLang="ko-KR" sz="2800" b="1" dirty="0"/>
              <a:t>-</a:t>
            </a:r>
            <a:endParaRPr lang="ko-KR" altLang="en-US" sz="32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FF0000"/>
                </a:solidFill>
              </a:rPr>
              <a:t>서로 다른 언어생활 알아가기</a:t>
            </a:r>
            <a:endParaRPr lang="en-US" altLang="ko-K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err="1">
                <a:solidFill>
                  <a:srgbClr val="0070C0"/>
                </a:solidFill>
              </a:rPr>
              <a:t>이수련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135" y="1412776"/>
            <a:ext cx="3379729" cy="504056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80" y="5935767"/>
            <a:ext cx="1371600" cy="381000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080" y="5935767"/>
            <a:ext cx="1371600" cy="381000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38" y="5895571"/>
            <a:ext cx="1296144" cy="461392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0" y="5935767"/>
            <a:ext cx="1691640" cy="381000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80" y="5935767"/>
            <a:ext cx="1371600" cy="381000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935767"/>
            <a:ext cx="13716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6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772" y="414796"/>
            <a:ext cx="2468027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3200" b="1" dirty="0"/>
              <a:t>1. </a:t>
            </a:r>
            <a:r>
              <a:rPr lang="ko-KR" altLang="en-US" sz="3600" b="1" dirty="0"/>
              <a:t>문제정의</a:t>
            </a:r>
            <a:endParaRPr lang="ko-KR" altLang="en-US" sz="3200" b="1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/>
              <a:t>분단국가에서 정치</a:t>
            </a:r>
            <a:r>
              <a:rPr lang="en-US" altLang="ko-KR" dirty="0"/>
              <a:t>,</a:t>
            </a:r>
            <a:r>
              <a:rPr lang="ko-KR" altLang="en-US" dirty="0"/>
              <a:t>경제 만큼이나 이질적인 요소가 문화라고 생각한다</a:t>
            </a:r>
            <a:r>
              <a:rPr lang="en-US" altLang="ko-KR" dirty="0"/>
              <a:t>.</a:t>
            </a:r>
            <a:r>
              <a:rPr lang="ko-KR" altLang="en-US" dirty="0"/>
              <a:t> 서로의 문화를 이해하지 못하면 </a:t>
            </a:r>
            <a:r>
              <a:rPr lang="ko-KR" altLang="en-US" dirty="0" err="1"/>
              <a:t>타자화하기</a:t>
            </a:r>
            <a:r>
              <a:rPr lang="ko-KR" altLang="en-US" dirty="0"/>
              <a:t> 쉽기 때문에 혐오가 쉽게 일어나기도 한다</a:t>
            </a:r>
            <a:r>
              <a:rPr lang="en-US" altLang="ko-KR" dirty="0"/>
              <a:t>.</a:t>
            </a:r>
            <a:r>
              <a:rPr lang="ko-KR" altLang="en-US" dirty="0"/>
              <a:t> 문화는 언어에 바탕을 두었기 때문에 서로의 언어를 이해한다면 서로의 문화에도 조금 더 관심을 가지고 수용적인 태도를 가질 수 있을 것 이다</a:t>
            </a:r>
            <a:r>
              <a:rPr lang="en-US" altLang="ko-KR" dirty="0"/>
              <a:t>.</a:t>
            </a:r>
            <a:r>
              <a:rPr lang="ko-KR" altLang="en-US" dirty="0"/>
              <a:t> 특히 북한과의 직접적인 접촉이 없는 젊은 세대들에게 가장 친근감과 호감을 불러일으킬 수 있는 소재라고 생각한다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5" name="액자 4"/>
          <p:cNvSpPr/>
          <p:nvPr/>
        </p:nvSpPr>
        <p:spPr>
          <a:xfrm>
            <a:off x="0" y="-9300"/>
            <a:ext cx="9144000" cy="6867299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액자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6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ko-KR" altLang="en-US" sz="2000" dirty="0">
                <a:solidFill>
                  <a:srgbClr val="FF0000"/>
                </a:solidFill>
                <a:ea typeface="Adobe Heiti Std R" panose="020B0400000000000000" pitchFamily="34" charset="-128"/>
                <a:cs typeface="Arial" pitchFamily="18" charset="0"/>
              </a:rPr>
              <a:t>유튜브에서 인기있는 타 문화권의 시선으로 본 한국인이라는 주제와 세대별로 다른 언어생활의 차이라는 주제를 접목시켜 북한과 남한의 서로 다른 언어생활을 비교하는 영상을 제작한다</a:t>
            </a:r>
            <a:r>
              <a:rPr lang="en-US" altLang="ko-KR" sz="2000" dirty="0">
                <a:solidFill>
                  <a:srgbClr val="FF0000"/>
                </a:solidFill>
                <a:ea typeface="Adobe Heiti Std R" panose="020B0400000000000000" pitchFamily="34" charset="-128"/>
                <a:cs typeface="Arial" pitchFamily="18" charset="0"/>
              </a:rPr>
              <a:t>.</a:t>
            </a:r>
            <a:r>
              <a:rPr lang="ko-KR" altLang="en-US" sz="2000" dirty="0">
                <a:solidFill>
                  <a:srgbClr val="FF0000"/>
                </a:solidFill>
                <a:ea typeface="Adobe Heiti Std R" panose="020B0400000000000000" pitchFamily="34" charset="-128"/>
                <a:cs typeface="Arial" pitchFamily="18" charset="0"/>
              </a:rPr>
              <a:t> </a:t>
            </a:r>
            <a:endParaRPr lang="en-US" altLang="zh-CN" sz="2000" dirty="0">
              <a:solidFill>
                <a:srgbClr val="FF0000"/>
              </a:solidFill>
              <a:ea typeface="Adobe Heiti Std R" panose="020B0400000000000000" pitchFamily="34" charset="-128"/>
              <a:cs typeface="Arial" pitchFamily="18" charset="0"/>
            </a:endParaRPr>
          </a:p>
          <a:p>
            <a:endParaRPr lang="en-US" altLang="zh-CN" sz="2000" dirty="0">
              <a:solidFill>
                <a:srgbClr val="FF0000"/>
              </a:solidFill>
              <a:ea typeface="Adobe Heiti Std R" panose="020B0400000000000000" pitchFamily="34" charset="-128"/>
              <a:cs typeface="Arial" pitchFamily="18" charset="0"/>
            </a:endParaRPr>
          </a:p>
          <a:p>
            <a:endParaRPr lang="en-US" altLang="zh-CN" sz="2000" dirty="0">
              <a:solidFill>
                <a:srgbClr val="FF0000"/>
              </a:solidFill>
              <a:ea typeface="Adobe Heiti Std R" panose="020B0400000000000000" pitchFamily="34" charset="-128"/>
              <a:cs typeface="Arial" pitchFamily="18" charset="0"/>
            </a:endParaRPr>
          </a:p>
          <a:p>
            <a:pPr marL="0" indent="0">
              <a:buNone/>
            </a:pPr>
            <a:r>
              <a:rPr lang="ko-KR" altLang="en-US" sz="2000" dirty="0">
                <a:latin typeface="+mj-lt"/>
              </a:rPr>
              <a:t>장점</a:t>
            </a:r>
            <a:endParaRPr lang="en-US" altLang="ko-KR" sz="2000" dirty="0">
              <a:latin typeface="+mj-lt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lt"/>
              </a:rPr>
              <a:t>:</a:t>
            </a:r>
            <a:r>
              <a:rPr lang="ko-KR" altLang="en-US" sz="2000" dirty="0">
                <a:latin typeface="+mj-lt"/>
              </a:rPr>
              <a:t> 쉽게 </a:t>
            </a:r>
            <a:r>
              <a:rPr lang="ko-KR" altLang="en-US" sz="2000" dirty="0" err="1">
                <a:latin typeface="+mj-lt"/>
              </a:rPr>
              <a:t>보는이의</a:t>
            </a:r>
            <a:r>
              <a:rPr lang="ko-KR" altLang="en-US" sz="2000" dirty="0">
                <a:latin typeface="+mj-lt"/>
              </a:rPr>
              <a:t> 흥미를 돋을 수 있다</a:t>
            </a:r>
            <a:r>
              <a:rPr lang="en-US" altLang="ko-KR" sz="2000" dirty="0">
                <a:latin typeface="+mj-lt"/>
              </a:rPr>
              <a:t>.</a:t>
            </a:r>
            <a:r>
              <a:rPr lang="ko-KR" altLang="en-US" sz="2000" dirty="0">
                <a:latin typeface="+mj-lt"/>
              </a:rPr>
              <a:t> 서로 다른 언어생활 속에서 오는 차이에서 재미를</a:t>
            </a:r>
            <a:r>
              <a:rPr lang="en-US" altLang="ko-KR" sz="2000" dirty="0">
                <a:latin typeface="+mj-lt"/>
              </a:rPr>
              <a:t>,</a:t>
            </a:r>
            <a:r>
              <a:rPr lang="ko-KR" altLang="en-US" sz="2000" dirty="0">
                <a:latin typeface="+mj-lt"/>
              </a:rPr>
              <a:t> 같은 정서를 다른 언어로 공유하는 점에서 동질감을 느끼게 한다</a:t>
            </a:r>
            <a:r>
              <a:rPr lang="en-US" altLang="ko-KR" sz="2000" dirty="0">
                <a:latin typeface="+mj-lt"/>
              </a:rPr>
              <a:t>.</a:t>
            </a:r>
            <a:r>
              <a:rPr lang="ko-KR" altLang="en-US" sz="2000" dirty="0">
                <a:latin typeface="+mj-lt"/>
              </a:rPr>
              <a:t> </a:t>
            </a:r>
            <a:endParaRPr lang="en-US" altLang="ko-KR" sz="2000" dirty="0">
              <a:latin typeface="+mj-lt"/>
            </a:endParaRPr>
          </a:p>
          <a:p>
            <a:pPr marL="0" indent="0">
              <a:buNone/>
            </a:pPr>
            <a:r>
              <a:rPr lang="ko-KR" altLang="en-US" sz="2000" dirty="0">
                <a:latin typeface="+mj-lt"/>
              </a:rPr>
              <a:t>단점</a:t>
            </a:r>
            <a:endParaRPr lang="en-US" altLang="ko-KR" sz="2000" dirty="0">
              <a:latin typeface="+mj-lt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lt"/>
              </a:rPr>
              <a:t>:</a:t>
            </a:r>
            <a:r>
              <a:rPr lang="ko-KR" altLang="en-US" sz="2000" dirty="0">
                <a:latin typeface="+mj-lt"/>
              </a:rPr>
              <a:t> 영상이 홍보가 안되거나 </a:t>
            </a:r>
            <a:r>
              <a:rPr lang="ko-KR" altLang="en-US" sz="2000" dirty="0" err="1">
                <a:latin typeface="+mj-lt"/>
              </a:rPr>
              <a:t>바이럴을</a:t>
            </a:r>
            <a:r>
              <a:rPr lang="ko-KR" altLang="en-US" sz="2000" dirty="0">
                <a:latin typeface="+mj-lt"/>
              </a:rPr>
              <a:t> 못 탈 경우 </a:t>
            </a:r>
            <a:r>
              <a:rPr lang="ko-KR" altLang="en-US" sz="2000" dirty="0" err="1">
                <a:latin typeface="+mj-lt"/>
              </a:rPr>
              <a:t>영상제작의</a:t>
            </a:r>
            <a:r>
              <a:rPr lang="ko-KR" altLang="en-US" sz="2000" dirty="0">
                <a:latin typeface="+mj-lt"/>
              </a:rPr>
              <a:t> 의미가 없을 수 있다</a:t>
            </a:r>
            <a:r>
              <a:rPr lang="en-US" altLang="ko-KR" sz="2000" dirty="0">
                <a:latin typeface="+mj-lt"/>
              </a:rPr>
              <a:t>.</a:t>
            </a:r>
            <a:r>
              <a:rPr lang="ko-KR" altLang="en-US" sz="2000" dirty="0">
                <a:latin typeface="+mj-lt"/>
              </a:rPr>
              <a:t> 북한주민 섭외의 어려움이 있을 수 있다</a:t>
            </a:r>
            <a:r>
              <a:rPr lang="en-US" altLang="ko-KR" sz="2000" dirty="0">
                <a:latin typeface="+mj-lt"/>
              </a:rPr>
              <a:t>.</a:t>
            </a:r>
            <a:r>
              <a:rPr lang="ko-KR" altLang="en-US" sz="2000" dirty="0">
                <a:latin typeface="+mj-lt"/>
              </a:rPr>
              <a:t> </a:t>
            </a:r>
            <a:endParaRPr lang="en-US" altLang="ko-KR" sz="2000" dirty="0">
              <a:latin typeface="+mj-lt"/>
            </a:endParaRPr>
          </a:p>
        </p:txBody>
      </p:sp>
      <p:sp>
        <p:nvSpPr>
          <p:cNvPr id="6" name="액자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1C1ABF07-E9F2-4347-934D-56879C1ECFDD}"/>
              </a:ext>
            </a:extLst>
          </p:cNvPr>
          <p:cNvSpPr txBox="1">
            <a:spLocks/>
          </p:cNvSpPr>
          <p:nvPr/>
        </p:nvSpPr>
        <p:spPr>
          <a:xfrm>
            <a:off x="303772" y="414796"/>
            <a:ext cx="2540035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/>
              <a:t>2. </a:t>
            </a:r>
            <a:r>
              <a:rPr lang="ko-KR" altLang="en-US" sz="3200" b="1" dirty="0"/>
              <a:t>해결방안</a:t>
            </a:r>
          </a:p>
        </p:txBody>
      </p:sp>
    </p:spTree>
    <p:extLst>
      <p:ext uri="{BB962C8B-B14F-4D97-AF65-F5344CB8AC3E}">
        <p14:creationId xmlns:p14="http://schemas.microsoft.com/office/powerpoint/2010/main" val="391339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altLang="ko-KR" sz="2000" dirty="0"/>
              <a:t>1.</a:t>
            </a:r>
            <a:r>
              <a:rPr lang="ko-KR" altLang="en-US" sz="2000" dirty="0"/>
              <a:t> 북한의 전통적인 언어생활과 신세대적인 언어생활 모두를 잘 알고있는 북한 거주민 </a:t>
            </a:r>
            <a:r>
              <a:rPr lang="en-US" altLang="ko-KR" sz="2000" dirty="0"/>
              <a:t>(</a:t>
            </a:r>
            <a:r>
              <a:rPr lang="ko-KR" altLang="en-US" sz="2000" dirty="0"/>
              <a:t>예시</a:t>
            </a:r>
            <a:r>
              <a:rPr lang="en-US" altLang="ko-KR" sz="2000" dirty="0"/>
              <a:t>:</a:t>
            </a:r>
            <a:r>
              <a:rPr lang="ko-KR" altLang="en-US" sz="2000" dirty="0"/>
              <a:t> 탈북 </a:t>
            </a:r>
            <a:r>
              <a:rPr lang="en-US" altLang="ko-KR" sz="2000" dirty="0"/>
              <a:t>3</a:t>
            </a:r>
            <a:r>
              <a:rPr lang="ko-KR" altLang="en-US" sz="2000" dirty="0"/>
              <a:t>년 미만의 </a:t>
            </a:r>
            <a:r>
              <a:rPr lang="ko-KR" altLang="en-US" sz="2000" dirty="0" err="1"/>
              <a:t>새터민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2.</a:t>
            </a:r>
            <a:r>
              <a:rPr lang="ko-KR" altLang="en-US" sz="2000" dirty="0"/>
              <a:t> 영상을 찍을 수 있는 카메라와 </a:t>
            </a:r>
            <a:r>
              <a:rPr lang="ko-KR" altLang="en-US" sz="2000" dirty="0" err="1"/>
              <a:t>마이크등의</a:t>
            </a:r>
            <a:r>
              <a:rPr lang="ko-KR" altLang="en-US" sz="2000" dirty="0"/>
              <a:t> </a:t>
            </a:r>
            <a:r>
              <a:rPr lang="ko-KR" altLang="en-US" sz="2000" dirty="0" err="1"/>
              <a:t>기본장비와</a:t>
            </a:r>
            <a:r>
              <a:rPr lang="ko-KR" altLang="en-US" sz="2000" dirty="0"/>
              <a:t> 스튜디오</a:t>
            </a:r>
            <a:r>
              <a:rPr lang="en-US" altLang="ko-KR" sz="2000" dirty="0"/>
              <a:t>,</a:t>
            </a:r>
            <a:r>
              <a:rPr lang="ko-KR" altLang="en-US" sz="2000" dirty="0"/>
              <a:t> 편집자</a:t>
            </a:r>
            <a:endParaRPr lang="en-US" altLang="ko-KR" sz="2000" dirty="0"/>
          </a:p>
          <a:p>
            <a:r>
              <a:rPr lang="en-US" altLang="ko-KR" sz="2000" dirty="0"/>
              <a:t>3.</a:t>
            </a:r>
            <a:r>
              <a:rPr lang="ko-KR" altLang="en-US" sz="2000" dirty="0"/>
              <a:t> 영상을 업로드 할 수 있는 플랫폼과 채널</a:t>
            </a:r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163D5672-0AD4-469D-B52C-BD17B021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72" y="414796"/>
            <a:ext cx="4412244" cy="634082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b="1" dirty="0"/>
              <a:t>3. </a:t>
            </a:r>
            <a:r>
              <a:rPr lang="ko-KR" altLang="en-US" sz="3200" b="1" dirty="0"/>
              <a:t>필요한 세 가지</a:t>
            </a:r>
          </a:p>
        </p:txBody>
      </p:sp>
    </p:spTree>
    <p:extLst>
      <p:ext uri="{BB962C8B-B14F-4D97-AF65-F5344CB8AC3E}">
        <p14:creationId xmlns:p14="http://schemas.microsoft.com/office/powerpoint/2010/main" val="79595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/>
              <a:t>멀게만 느껴졌던 북한과의 거리도 좁히며 북한사회에 대한 이해도가 높아질 수 있다 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쉽고 </a:t>
            </a:r>
            <a:r>
              <a:rPr lang="ko-KR" altLang="en-US" sz="2000" dirty="0" err="1"/>
              <a:t>재밌는</a:t>
            </a:r>
            <a:r>
              <a:rPr lang="ko-KR" altLang="en-US" sz="2000" dirty="0"/>
              <a:t> 콘텐츠로 북한에 대한 관심도를 높여 </a:t>
            </a:r>
            <a:r>
              <a:rPr lang="ko-KR" altLang="en-US" sz="2000" dirty="0" err="1"/>
              <a:t>언어생활이라는</a:t>
            </a:r>
            <a:r>
              <a:rPr lang="ko-KR" altLang="en-US" sz="2000" dirty="0"/>
              <a:t> 주제 외에도 다양한 주제로 차후 컨텐츠를 제작할 수 있다</a:t>
            </a:r>
            <a:r>
              <a:rPr lang="en-US" altLang="ko-KR" sz="2000" dirty="0"/>
              <a:t>.</a:t>
            </a:r>
            <a:r>
              <a:rPr lang="ko-KR" altLang="en-US" sz="2000" dirty="0"/>
              <a:t>  </a:t>
            </a:r>
            <a:endParaRPr lang="en-US" altLang="ko-KR" sz="2000" dirty="0"/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BBE9BBFD-C3A4-4A8E-93B0-48A4B629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71" y="414796"/>
            <a:ext cx="5081817" cy="634082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b="1" dirty="0"/>
              <a:t>4. </a:t>
            </a:r>
            <a:r>
              <a:rPr lang="ko-KR" altLang="en-US" sz="3200" b="1" dirty="0"/>
              <a:t>이 문제가 해결된다면</a:t>
            </a:r>
            <a:r>
              <a:rPr lang="en-US" altLang="ko-KR" sz="3200" b="1" dirty="0"/>
              <a:t>?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106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ko-KR" altLang="en-US" dirty="0"/>
              <a:t>북한과의 </a:t>
            </a:r>
            <a:r>
              <a:rPr lang="ko-KR" altLang="en-US" dirty="0" err="1"/>
              <a:t>언어교환을</a:t>
            </a:r>
            <a:r>
              <a:rPr lang="ko-KR" altLang="en-US" dirty="0"/>
              <a:t> 통한 교류를 한다면 북한에 대한 인식개선과 함께 그들의 문화를 이해할 수 있는 계기가 될 것 이다</a:t>
            </a:r>
            <a:r>
              <a:rPr lang="en-US" altLang="ko-KR" dirty="0"/>
              <a:t>.</a:t>
            </a:r>
            <a:r>
              <a:rPr lang="ko-KR" altLang="en-US" dirty="0"/>
              <a:t> 특히 젊은 세대에게 인기가 많고 익숙한 플랫폼을 차용한다면 더욱 쉽게 다가갈 수 있다</a:t>
            </a:r>
            <a:r>
              <a:rPr lang="en-US" altLang="ko-KR" dirty="0"/>
              <a:t>.</a:t>
            </a:r>
            <a:r>
              <a:rPr lang="ko-KR" altLang="en-US" dirty="0"/>
              <a:t> 외국인들이 한국에 대해 느끼는 점을 어필한 컨텐츠들이 유튜브상에서 큰 인기를 끌고 있기 때문에 북한 주민과의 언어 교환도 이와 같은 효과를 낼 수 있을 것이라 예상된다</a:t>
            </a:r>
            <a:r>
              <a:rPr lang="en-US" altLang="ko-KR" dirty="0"/>
              <a:t>.</a:t>
            </a:r>
            <a:r>
              <a:rPr lang="ko-KR" altLang="en-US"/>
              <a:t> </a:t>
            </a:r>
            <a:endParaRPr lang="ko-KR" altLang="en-US" dirty="0"/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FE85341C-57C6-4EFC-92C1-3EFCB874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71" y="414796"/>
            <a:ext cx="5081817" cy="634082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b="1" dirty="0"/>
              <a:t>5. </a:t>
            </a:r>
            <a:r>
              <a:rPr lang="ko-KR" altLang="en-US" sz="3200" b="1" dirty="0"/>
              <a:t>요약</a:t>
            </a:r>
          </a:p>
        </p:txBody>
      </p:sp>
    </p:spTree>
    <p:extLst>
      <p:ext uri="{BB962C8B-B14F-4D97-AF65-F5344CB8AC3E}">
        <p14:creationId xmlns:p14="http://schemas.microsoft.com/office/powerpoint/2010/main" val="293196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7" name="세로 텍스트 개체 틀 2">
            <a:extLst>
              <a:ext uri="{FF2B5EF4-FFF2-40B4-BE49-F238E27FC236}">
                <a16:creationId xmlns:a16="http://schemas.microsoft.com/office/drawing/2014/main" id="{844A2581-4587-4CA2-9786-87E844A9D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sz="2000" dirty="0"/>
              <a:t>없음</a:t>
            </a:r>
            <a:r>
              <a:rPr lang="en-US" altLang="ko-KR" sz="2000" dirty="0"/>
              <a:t>,</a:t>
            </a:r>
            <a:r>
              <a:rPr lang="ko-KR" altLang="en-US" sz="2000" dirty="0"/>
              <a:t> 본 워크시트 작성자 </a:t>
            </a:r>
            <a:r>
              <a:rPr lang="en-US" altLang="ko-KR" sz="2000" dirty="0"/>
              <a:t>1</a:t>
            </a:r>
            <a:r>
              <a:rPr lang="ko-KR" altLang="en-US" sz="2000" dirty="0"/>
              <a:t>명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1FAA9FD-FD11-4B69-B7FE-E46E5FDA05ED}"/>
              </a:ext>
            </a:extLst>
          </p:cNvPr>
          <p:cNvSpPr txBox="1">
            <a:spLocks/>
          </p:cNvSpPr>
          <p:nvPr/>
        </p:nvSpPr>
        <p:spPr>
          <a:xfrm>
            <a:off x="303771" y="414796"/>
            <a:ext cx="5081817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/>
              <a:t>6. </a:t>
            </a:r>
            <a:r>
              <a:rPr lang="ko-KR" altLang="en-US" sz="3200" b="1" dirty="0"/>
              <a:t>동료</a:t>
            </a:r>
          </a:p>
        </p:txBody>
      </p:sp>
    </p:spTree>
    <p:extLst>
      <p:ext uri="{BB962C8B-B14F-4D97-AF65-F5344CB8AC3E}">
        <p14:creationId xmlns:p14="http://schemas.microsoft.com/office/powerpoint/2010/main" val="259372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104456"/>
          </a:xfrm>
        </p:spPr>
        <p:txBody>
          <a:bodyPr vert="horz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o-KR" altLang="en-US" sz="2000" dirty="0">
                <a:solidFill>
                  <a:srgbClr val="FF0000"/>
                </a:solidFill>
              </a:rPr>
              <a:t>표지에 </a:t>
            </a:r>
            <a:r>
              <a:rPr lang="ko-KR" altLang="en-US" sz="2000" dirty="0" err="1">
                <a:solidFill>
                  <a:srgbClr val="FF0000"/>
                </a:solidFill>
              </a:rPr>
              <a:t>의제명</a:t>
            </a:r>
            <a:r>
              <a:rPr lang="en-US" altLang="ko-KR" sz="2000" dirty="0">
                <a:solidFill>
                  <a:srgbClr val="FF0000"/>
                </a:solidFill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</a:rPr>
              <a:t>제안자 이름 기입되었는지 확인해주세요</a:t>
            </a:r>
            <a:r>
              <a:rPr lang="en-US" altLang="ko-KR" sz="2000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altLang="ko-KR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ko-KR" altLang="en-US" sz="2000" dirty="0">
                <a:solidFill>
                  <a:srgbClr val="FF0000"/>
                </a:solidFill>
              </a:rPr>
              <a:t>파일명</a:t>
            </a:r>
            <a:r>
              <a:rPr lang="en-US" altLang="ko-KR" sz="2000" dirty="0">
                <a:solidFill>
                  <a:srgbClr val="FF0000"/>
                </a:solidFill>
              </a:rPr>
              <a:t>:</a:t>
            </a:r>
            <a:r>
              <a:rPr lang="ko-KR" altLang="en-US" sz="2000" dirty="0">
                <a:solidFill>
                  <a:srgbClr val="FF0000"/>
                </a:solidFill>
              </a:rPr>
              <a:t> </a:t>
            </a:r>
            <a:r>
              <a:rPr lang="en-US" altLang="ko-KR" sz="2000" dirty="0">
                <a:solidFill>
                  <a:srgbClr val="FF0000"/>
                </a:solidFill>
              </a:rPr>
              <a:t>‘</a:t>
            </a:r>
            <a:r>
              <a:rPr lang="ko-KR" altLang="en-US" sz="2000" dirty="0">
                <a:solidFill>
                  <a:srgbClr val="FF0000"/>
                </a:solidFill>
              </a:rPr>
              <a:t>오픈테이블 워크시트지</a:t>
            </a:r>
            <a:r>
              <a:rPr lang="en-US" altLang="ko-KR" sz="2000" dirty="0">
                <a:solidFill>
                  <a:srgbClr val="FF0000"/>
                </a:solidFill>
              </a:rPr>
              <a:t>_</a:t>
            </a:r>
            <a:r>
              <a:rPr lang="ko-KR" altLang="en-US" sz="2000" dirty="0">
                <a:solidFill>
                  <a:srgbClr val="FF0000"/>
                </a:solidFill>
              </a:rPr>
              <a:t>제안자 이름</a:t>
            </a:r>
            <a:r>
              <a:rPr lang="en-US" altLang="ko-KR" sz="2000" dirty="0">
                <a:solidFill>
                  <a:srgbClr val="FF0000"/>
                </a:solidFill>
              </a:rPr>
              <a:t>_</a:t>
            </a:r>
            <a:r>
              <a:rPr lang="ko-KR" altLang="en-US" sz="2000" dirty="0">
                <a:solidFill>
                  <a:srgbClr val="FF0000"/>
                </a:solidFill>
              </a:rPr>
              <a:t>오픈테이블 개최일</a:t>
            </a:r>
            <a:r>
              <a:rPr lang="en-US" altLang="ko-KR" sz="2000" dirty="0">
                <a:solidFill>
                  <a:srgbClr val="FF0000"/>
                </a:solidFill>
              </a:rPr>
              <a:t>’</a:t>
            </a:r>
            <a:r>
              <a:rPr lang="ko-KR" altLang="en-US" sz="2000" dirty="0">
                <a:solidFill>
                  <a:srgbClr val="FF0000"/>
                </a:solidFill>
              </a:rPr>
              <a:t> </a:t>
            </a:r>
            <a:r>
              <a:rPr lang="en-US" altLang="ko-KR" sz="2000" dirty="0">
                <a:solidFill>
                  <a:srgbClr val="FF0000"/>
                </a:solidFill>
              </a:rPr>
              <a:t>ex) </a:t>
            </a:r>
            <a:r>
              <a:rPr lang="ko-KR" altLang="en-US" sz="2000" dirty="0">
                <a:solidFill>
                  <a:srgbClr val="FF0000"/>
                </a:solidFill>
              </a:rPr>
              <a:t>오픈테이블 워크시트지</a:t>
            </a:r>
            <a:r>
              <a:rPr lang="en-US" altLang="ko-KR" sz="2000" dirty="0">
                <a:solidFill>
                  <a:srgbClr val="FF0000"/>
                </a:solidFill>
              </a:rPr>
              <a:t>_</a:t>
            </a:r>
            <a:r>
              <a:rPr lang="ko-KR" altLang="en-US" sz="2000" dirty="0">
                <a:solidFill>
                  <a:srgbClr val="FF0000"/>
                </a:solidFill>
              </a:rPr>
              <a:t>허민지</a:t>
            </a:r>
            <a:r>
              <a:rPr lang="en-US" altLang="ko-KR" sz="2000" dirty="0">
                <a:solidFill>
                  <a:srgbClr val="FF0000"/>
                </a:solidFill>
              </a:rPr>
              <a:t>_210801</a:t>
            </a:r>
          </a:p>
          <a:p>
            <a:pPr marL="514350" indent="-514350">
              <a:buFont typeface="+mj-lt"/>
              <a:buAutoNum type="arabicPeriod"/>
            </a:pPr>
            <a:endParaRPr lang="en-US" altLang="ko-KR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ko-KR" altLang="en-US" sz="2000" dirty="0">
                <a:solidFill>
                  <a:srgbClr val="FF0000"/>
                </a:solidFill>
              </a:rPr>
              <a:t>오픈테이블은 작성한 워크시트지를 기반으로 진행됩니다</a:t>
            </a:r>
            <a:r>
              <a:rPr lang="en-US" altLang="ko-KR" sz="2000" dirty="0">
                <a:solidFill>
                  <a:srgbClr val="FF0000"/>
                </a:solidFill>
              </a:rPr>
              <a:t>. </a:t>
            </a:r>
            <a:r>
              <a:rPr lang="ko-KR" altLang="en-US" sz="2000" dirty="0">
                <a:solidFill>
                  <a:srgbClr val="FF0000"/>
                </a:solidFill>
              </a:rPr>
              <a:t>완벽하지는 않더라도</a:t>
            </a:r>
            <a:r>
              <a:rPr lang="en-US" altLang="ko-KR" sz="2000" dirty="0">
                <a:solidFill>
                  <a:srgbClr val="FF0000"/>
                </a:solidFill>
              </a:rPr>
              <a:t>,</a:t>
            </a:r>
            <a:r>
              <a:rPr lang="ko-KR" altLang="en-US" sz="2000" dirty="0">
                <a:solidFill>
                  <a:srgbClr val="FF0000"/>
                </a:solidFill>
              </a:rPr>
              <a:t> 논의가 이뤄질 수 있을 만큼 충분히 내용을 작성해주세요</a:t>
            </a:r>
            <a:r>
              <a:rPr lang="en-US" altLang="ko-KR" sz="2000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altLang="ko-KR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ko-KR" altLang="en-US" sz="2000" dirty="0">
                <a:solidFill>
                  <a:srgbClr val="FF0000"/>
                </a:solidFill>
              </a:rPr>
              <a:t>오픈테이블을 해당 워크시트지를 보완해가는 과정이라고 생각하시면 됩니다</a:t>
            </a:r>
            <a:r>
              <a:rPr lang="en-US" altLang="ko-KR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5329F8E8-EC01-441D-ABEE-C1097CC8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71" y="414796"/>
            <a:ext cx="5081817" cy="634082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b="1" dirty="0"/>
              <a:t>※ </a:t>
            </a:r>
            <a:r>
              <a:rPr lang="ko-KR" altLang="en-US" sz="3200" b="1" dirty="0"/>
              <a:t>유의사항</a:t>
            </a:r>
          </a:p>
        </p:txBody>
      </p:sp>
    </p:spTree>
    <p:extLst>
      <p:ext uri="{BB962C8B-B14F-4D97-AF65-F5344CB8AC3E}">
        <p14:creationId xmlns:p14="http://schemas.microsoft.com/office/powerpoint/2010/main" val="428045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5000" b="1" dirty="0"/>
              <a:t>감사합니다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/>
              <a:t>문의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en-US" altLang="ko-KR" sz="2000" dirty="0"/>
              <a:t>070-4351-4420 (</a:t>
            </a:r>
            <a:r>
              <a:rPr lang="ko-KR" altLang="en-US" sz="2000" dirty="0"/>
              <a:t>허민지 코디네이터</a:t>
            </a:r>
            <a:r>
              <a:rPr lang="en-US" altLang="ko-KR" sz="20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peaceopenlab@gmail.com</a:t>
            </a:r>
            <a:endParaRPr lang="ko-KR" altLang="en-US" sz="2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80" y="5935767"/>
            <a:ext cx="1371600" cy="381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080" y="5935767"/>
            <a:ext cx="1371600" cy="3810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38" y="5895571"/>
            <a:ext cx="1296144" cy="46139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0" y="5935767"/>
            <a:ext cx="1691640" cy="3810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80" y="5935767"/>
            <a:ext cx="1371600" cy="381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935767"/>
            <a:ext cx="1371600" cy="381000"/>
          </a:xfrm>
          <a:prstGeom prst="rect">
            <a:avLst/>
          </a:prstGeom>
        </p:spPr>
      </p:pic>
      <p:sp>
        <p:nvSpPr>
          <p:cNvPr id="11" name="액자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6"/>
            </a:avLst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9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081333" cy="45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6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41596</TotalTime>
  <Words>376</Words>
  <Application>Microsoft Macintosh PowerPoint</Application>
  <PresentationFormat>화면 슬라이드 쇼(4:3)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Calibri</vt:lpstr>
      <vt:lpstr>Office 테마</vt:lpstr>
      <vt:lpstr>2021 대한민국 청년 평화경제 오픈랩 - 워크시트지 -</vt:lpstr>
      <vt:lpstr>1. 문제정의</vt:lpstr>
      <vt:lpstr>PowerPoint 프레젠테이션</vt:lpstr>
      <vt:lpstr>3. 필요한 세 가지</vt:lpstr>
      <vt:lpstr>4. 이 문제가 해결된다면?</vt:lpstr>
      <vt:lpstr>5. 요약</vt:lpstr>
      <vt:lpstr>PowerPoint 프레젠테이션</vt:lpstr>
      <vt:lpstr>※ 유의사항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대한민국 청년 평화경제 오픈랩 -워크시트지-</dc:title>
  <dc:creator>월간토마토</dc:creator>
  <cp:lastModifiedBy>이수련</cp:lastModifiedBy>
  <cp:revision>25</cp:revision>
  <dcterms:created xsi:type="dcterms:W3CDTF">2021-07-22T00:17:34Z</dcterms:created>
  <dcterms:modified xsi:type="dcterms:W3CDTF">2021-08-27T07:33:40Z</dcterms:modified>
</cp:coreProperties>
</file>